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09" d="100"/>
          <a:sy n="109" d="100"/>
        </p:scale>
        <p:origin x="-872" y="-8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3E0F9F-EED9-4060-8E3D-6AC6904F7F9E}" type="datetimeFigureOut">
              <a:rPr lang="en-US" smtClean="0"/>
              <a:pPr/>
              <a:t>10/22/14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AC3F6E7-BEF1-4A67-BDFA-2CC539B012BE}"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0F9F-EED9-4060-8E3D-6AC6904F7F9E}" type="datetimeFigureOut">
              <a:rPr lang="en-US" smtClean="0"/>
              <a:pPr/>
              <a:t>10/22/14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F6E7-BEF1-4A67-BDFA-2CC539B012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0F9F-EED9-4060-8E3D-6AC6904F7F9E}" type="datetimeFigureOut">
              <a:rPr lang="en-US" smtClean="0"/>
              <a:pPr/>
              <a:t>10/22/14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F6E7-BEF1-4A67-BDFA-2CC539B012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3E0F9F-EED9-4060-8E3D-6AC6904F7F9E}" type="datetimeFigureOut">
              <a:rPr lang="en-US" smtClean="0"/>
              <a:pPr/>
              <a:t>10/22/14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F6E7-BEF1-4A67-BDFA-2CC539B012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E0F9F-EED9-4060-8E3D-6AC6904F7F9E}" type="datetimeFigureOut">
              <a:rPr lang="en-US" smtClean="0"/>
              <a:pPr/>
              <a:t>10/22/14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F6E7-BEF1-4A67-BDFA-2CC539B012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3E0F9F-EED9-4060-8E3D-6AC6904F7F9E}" type="datetimeFigureOut">
              <a:rPr lang="en-US" smtClean="0"/>
              <a:pPr/>
              <a:t>10/22/14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3F6E7-BEF1-4A67-BDFA-2CC539B012BE}"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3E0F9F-EED9-4060-8E3D-6AC6904F7F9E}" type="datetimeFigureOut">
              <a:rPr lang="en-US" smtClean="0"/>
              <a:pPr/>
              <a:t>10/22/14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C3F6E7-BEF1-4A67-BDFA-2CC539B012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3E0F9F-EED9-4060-8E3D-6AC6904F7F9E}" type="datetimeFigureOut">
              <a:rPr lang="en-US" smtClean="0"/>
              <a:pPr/>
              <a:t>10/22/14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C3F6E7-BEF1-4A67-BDFA-2CC539B012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E0F9F-EED9-4060-8E3D-6AC6904F7F9E}" type="datetimeFigureOut">
              <a:rPr lang="en-US" smtClean="0"/>
              <a:pPr/>
              <a:t>10/22/14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C3F6E7-BEF1-4A67-BDFA-2CC539B012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3E0F9F-EED9-4060-8E3D-6AC6904F7F9E}" type="datetimeFigureOut">
              <a:rPr lang="en-US" smtClean="0"/>
              <a:pPr/>
              <a:t>10/22/14</a:t>
            </a:fld>
            <a:endParaRPr lang="en-US"/>
          </a:p>
        </p:txBody>
      </p:sp>
      <p:sp>
        <p:nvSpPr>
          <p:cNvPr id="7" name="Slide Number Placeholder 6"/>
          <p:cNvSpPr>
            <a:spLocks noGrp="1"/>
          </p:cNvSpPr>
          <p:nvPr>
            <p:ph type="sldNum" sz="quarter" idx="12"/>
          </p:nvPr>
        </p:nvSpPr>
        <p:spPr/>
        <p:txBody>
          <a:bodyPr/>
          <a:lstStyle/>
          <a:p>
            <a:fld id="{6AC3F6E7-BEF1-4A67-BDFA-2CC539B012BE}"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0F9F-EED9-4060-8E3D-6AC6904F7F9E}" type="datetimeFigureOut">
              <a:rPr lang="en-US" smtClean="0"/>
              <a:pPr/>
              <a:t>10/22/14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AC3F6E7-BEF1-4A67-BDFA-2CC539B012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3E0F9F-EED9-4060-8E3D-6AC6904F7F9E}" type="datetimeFigureOut">
              <a:rPr lang="en-US" smtClean="0"/>
              <a:pPr/>
              <a:t>10/22/14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AC3F6E7-BEF1-4A67-BDFA-2CC539B012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Flow of Debate (Procedure)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8902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3.5) Informal </a:t>
            </a:r>
            <a:r>
              <a:rPr lang="en-US" dirty="0" smtClean="0"/>
              <a:t>Debate (cont.)</a:t>
            </a:r>
            <a:endParaRPr lang="en-US" dirty="0"/>
          </a:p>
        </p:txBody>
      </p:sp>
      <p:sp>
        <p:nvSpPr>
          <p:cNvPr id="3" name="Content Placeholder 2"/>
          <p:cNvSpPr>
            <a:spLocks noGrp="1"/>
          </p:cNvSpPr>
          <p:nvPr>
            <p:ph idx="1"/>
          </p:nvPr>
        </p:nvSpPr>
        <p:spPr/>
        <p:txBody>
          <a:bodyPr>
            <a:normAutofit fontScale="92500" lnSpcReduction="20000"/>
          </a:bodyPr>
          <a:lstStyle/>
          <a:p>
            <a:pPr marL="525780" indent="-457200">
              <a:buFont typeface="+mj-lt"/>
              <a:buAutoNum type="arabicPeriod"/>
            </a:pPr>
            <a:r>
              <a:rPr lang="en-US" dirty="0"/>
              <a:t>After several countries state their positions, the committee breaks </a:t>
            </a:r>
            <a:r>
              <a:rPr lang="en-US" dirty="0" smtClean="0"/>
              <a:t>for </a:t>
            </a:r>
            <a:r>
              <a:rPr lang="en-US" dirty="0" err="1" smtClean="0"/>
              <a:t>unmoderated</a:t>
            </a:r>
            <a:r>
              <a:rPr lang="en-US" dirty="0" smtClean="0"/>
              <a:t> </a:t>
            </a:r>
            <a:r>
              <a:rPr lang="en-US" dirty="0"/>
              <a:t>caucuses (often in blocs) to develop regional positions</a:t>
            </a:r>
            <a:r>
              <a:rPr lang="en-US" dirty="0" smtClean="0"/>
              <a:t>.</a:t>
            </a:r>
          </a:p>
          <a:p>
            <a:pPr marL="525780" indent="-457200">
              <a:buFont typeface="+mj-lt"/>
              <a:buAutoNum type="arabicPeriod"/>
            </a:pPr>
            <a:r>
              <a:rPr lang="en-US" dirty="0"/>
              <a:t>Writing begins as countries work together to compose draft </a:t>
            </a:r>
            <a:r>
              <a:rPr lang="en-US" dirty="0" smtClean="0"/>
              <a:t>resolutions.</a:t>
            </a:r>
          </a:p>
          <a:p>
            <a:pPr marL="525780" indent="-457200">
              <a:buFont typeface="+mj-lt"/>
              <a:buAutoNum type="arabicPeriod"/>
            </a:pPr>
            <a:r>
              <a:rPr lang="en-US" dirty="0"/>
              <a:t>Countries and groups meet to gather support for specific draft resolutions. </a:t>
            </a:r>
            <a:endParaRPr lang="en-US" dirty="0" smtClean="0"/>
          </a:p>
          <a:p>
            <a:pPr marL="525780" indent="-457200">
              <a:buFont typeface="+mj-lt"/>
              <a:buAutoNum type="arabicPeriod"/>
            </a:pPr>
            <a:r>
              <a:rPr lang="en-US" dirty="0"/>
              <a:t>Delegates finalize draft resolutions</a:t>
            </a:r>
            <a:r>
              <a:rPr lang="en-US" dirty="0" smtClean="0"/>
              <a:t>.</a:t>
            </a:r>
          </a:p>
          <a:p>
            <a:pPr marL="525780" indent="-457200">
              <a:buFont typeface="+mj-lt"/>
              <a:buAutoNum type="arabicPeriod"/>
            </a:pPr>
            <a:r>
              <a:rPr lang="en-US" dirty="0"/>
              <a:t>Draft-resolution sponsors build greater support for their resolution and look to incorporate others’ ideas through friendly amendments.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16478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a:t>Close of Debate</a:t>
            </a:r>
          </a:p>
        </p:txBody>
      </p:sp>
      <p:sp>
        <p:nvSpPr>
          <p:cNvPr id="3" name="Content Placeholder 2"/>
          <p:cNvSpPr>
            <a:spLocks noGrp="1"/>
          </p:cNvSpPr>
          <p:nvPr>
            <p:ph idx="1"/>
          </p:nvPr>
        </p:nvSpPr>
        <p:spPr/>
        <p:txBody>
          <a:bodyPr>
            <a:normAutofit/>
          </a:bodyPr>
          <a:lstStyle/>
          <a:p>
            <a:pPr marL="68580" indent="0">
              <a:buNone/>
            </a:pPr>
            <a:r>
              <a:rPr lang="en-US" dirty="0"/>
              <a:t>Once the speakers list is exhausted, the committee automatically moves to voting. Also, once a delegate feels that his or her country's position is clear to others and that there are enough draft resolutions on the floor, he or she may make a motion to proceed into voting procedure by moving for the closure of debate.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981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a:t>Voting Procedures</a:t>
            </a:r>
          </a:p>
        </p:txBody>
      </p:sp>
      <p:sp>
        <p:nvSpPr>
          <p:cNvPr id="3" name="Content Placeholder 2"/>
          <p:cNvSpPr>
            <a:spLocks noGrp="1"/>
          </p:cNvSpPr>
          <p:nvPr>
            <p:ph idx="1"/>
          </p:nvPr>
        </p:nvSpPr>
        <p:spPr/>
        <p:txBody>
          <a:bodyPr>
            <a:normAutofit/>
          </a:bodyPr>
          <a:lstStyle/>
          <a:p>
            <a:pPr marL="68580" indent="0">
              <a:buNone/>
            </a:pPr>
            <a:r>
              <a:rPr lang="en-US" dirty="0"/>
              <a:t>Once a motion to close debate has been approved, the committee moves into voting procedure. Amendments are voted on first, then resolutions. Once all of the resolutions are voted on, the committee moves to the next topic on the </a:t>
            </a:r>
            <a:r>
              <a:rPr lang="en-US" dirty="0" smtClean="0"/>
              <a:t>agenda</a:t>
            </a:r>
            <a:r>
              <a:rPr lang="en-US" dirty="0"/>
              <a:t> </a:t>
            </a:r>
            <a:r>
              <a:rPr lang="en-US" smtClean="0"/>
              <a:t>if applicable.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2874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idx="1"/>
          </p:nvPr>
        </p:nvSpPr>
        <p:spPr/>
        <p:txBody>
          <a:bodyPr/>
          <a:lstStyle/>
          <a:p>
            <a:pPr marL="68580" indent="0">
              <a:buNone/>
            </a:pPr>
            <a:r>
              <a:rPr lang="en-US" dirty="0"/>
              <a:t>http://www.unausa.org/global-classrooms-model-un/how-to-participate/model-un-preparation/flow-of-debate#sthash.myOPS4bL.dpuf</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1505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UN Preparation</a:t>
            </a:r>
          </a:p>
        </p:txBody>
      </p:sp>
      <p:sp>
        <p:nvSpPr>
          <p:cNvPr id="3" name="Content Placeholder 2"/>
          <p:cNvSpPr>
            <a:spLocks noGrp="1"/>
          </p:cNvSpPr>
          <p:nvPr>
            <p:ph idx="1"/>
          </p:nvPr>
        </p:nvSpPr>
        <p:spPr>
          <a:xfrm>
            <a:off x="609600" y="2209800"/>
            <a:ext cx="7848600" cy="4114800"/>
          </a:xfrm>
        </p:spPr>
        <p:txBody>
          <a:bodyPr>
            <a:normAutofit/>
          </a:bodyPr>
          <a:lstStyle/>
          <a:p>
            <a:pPr marL="68580" indent="0">
              <a:buNone/>
            </a:pPr>
            <a:r>
              <a:rPr lang="en-US" dirty="0"/>
              <a:t>It is sometimes helpful to think of a Model UN conference as if it were a play in which delegates are the actors and </a:t>
            </a:r>
            <a:r>
              <a:rPr lang="en-US" dirty="0" smtClean="0"/>
              <a:t>the dais is </a:t>
            </a:r>
            <a:r>
              <a:rPr lang="en-US" dirty="0"/>
              <a:t>the </a:t>
            </a:r>
            <a:r>
              <a:rPr lang="en-US" dirty="0" smtClean="0"/>
              <a:t>director. </a:t>
            </a:r>
            <a:r>
              <a:rPr lang="en-US" dirty="0"/>
              <a:t>The storyline of a stage show is similar to what </a:t>
            </a:r>
            <a:r>
              <a:rPr lang="en-US" dirty="0" err="1" smtClean="0"/>
              <a:t>MUNsters</a:t>
            </a:r>
            <a:r>
              <a:rPr lang="en-US" dirty="0" smtClean="0"/>
              <a:t> </a:t>
            </a:r>
            <a:r>
              <a:rPr lang="en-US" dirty="0"/>
              <a:t>call the "flow of debate" – the order in which events proceed during a Model UN conference. Just like scenes in a theatrical performance, debate unfolds in several different parts. </a:t>
            </a:r>
            <a:r>
              <a:rPr lang="en-US" dirty="0" smtClean="0"/>
              <a:t>Being </a:t>
            </a:r>
            <a:r>
              <a:rPr lang="en-US" dirty="0"/>
              <a:t>familiar with how the action will proceed, from the first "scene" to the last, is an important way to prepare yourself for a Model UN conference.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4740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Roll </a:t>
            </a:r>
            <a:r>
              <a:rPr lang="en-US" dirty="0"/>
              <a:t>Call</a:t>
            </a:r>
          </a:p>
        </p:txBody>
      </p:sp>
      <p:sp>
        <p:nvSpPr>
          <p:cNvPr id="3" name="Content Placeholder 2"/>
          <p:cNvSpPr>
            <a:spLocks noGrp="1"/>
          </p:cNvSpPr>
          <p:nvPr>
            <p:ph idx="1"/>
          </p:nvPr>
        </p:nvSpPr>
        <p:spPr>
          <a:xfrm>
            <a:off x="1043492" y="2362200"/>
            <a:ext cx="6777317" cy="3470429"/>
          </a:xfrm>
        </p:spPr>
        <p:txBody>
          <a:bodyPr/>
          <a:lstStyle/>
          <a:p>
            <a:pPr marL="68580" indent="0">
              <a:buNone/>
            </a:pPr>
            <a:r>
              <a:rPr lang="en-US" dirty="0"/>
              <a:t>The Chairperson will announce each country's name. After delegates hear their country, they </a:t>
            </a:r>
            <a:r>
              <a:rPr lang="en-US" dirty="0" smtClean="0"/>
              <a:t>should hold up their placard and </a:t>
            </a:r>
            <a:r>
              <a:rPr lang="en-US" dirty="0"/>
              <a:t>answer "</a:t>
            </a:r>
            <a:r>
              <a:rPr lang="en-US" dirty="0" smtClean="0"/>
              <a:t>present.” As the name implies, this procedure is a way for the dais to take attendance.</a:t>
            </a:r>
            <a:r>
              <a:rPr lang="en-US" dirty="0"/>
              <a:t/>
            </a:r>
            <a:br>
              <a:rPr lang="en-US" dirty="0"/>
            </a:b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58580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a:t>Setting the Agenda</a:t>
            </a:r>
          </a:p>
        </p:txBody>
      </p:sp>
      <p:sp>
        <p:nvSpPr>
          <p:cNvPr id="3" name="Content Placeholder 2"/>
          <p:cNvSpPr>
            <a:spLocks noGrp="1"/>
          </p:cNvSpPr>
          <p:nvPr>
            <p:ph idx="1"/>
          </p:nvPr>
        </p:nvSpPr>
        <p:spPr/>
        <p:txBody>
          <a:bodyPr>
            <a:normAutofit/>
          </a:bodyPr>
          <a:lstStyle/>
          <a:p>
            <a:pPr marL="68580" indent="0">
              <a:buNone/>
            </a:pPr>
            <a:r>
              <a:rPr lang="en-US" dirty="0"/>
              <a:t>When Model UN committees have more than one topic available, the body must set the agenda to begin working on one of these issues. At this time a delegate typically makes a motion, </a:t>
            </a:r>
            <a:r>
              <a:rPr lang="en-US" dirty="0" smtClean="0"/>
              <a:t>stating:</a:t>
            </a:r>
          </a:p>
          <a:p>
            <a:pPr marL="68580" indent="0">
              <a:buNone/>
            </a:pPr>
            <a:r>
              <a:rPr lang="en-US" dirty="0" smtClean="0"/>
              <a:t> </a:t>
            </a:r>
            <a:r>
              <a:rPr lang="en-US" dirty="0"/>
              <a:t>"The country of [name] moves to place </a:t>
            </a:r>
            <a:endParaRPr lang="en-US" dirty="0" smtClean="0"/>
          </a:p>
          <a:p>
            <a:pPr marL="68580" indent="0">
              <a:buNone/>
            </a:pPr>
            <a:r>
              <a:rPr lang="en-US" dirty="0" smtClean="0"/>
              <a:t>[</a:t>
            </a:r>
            <a:r>
              <a:rPr lang="en-US" dirty="0"/>
              <a:t>topic A] first on the agenda, followed by </a:t>
            </a:r>
            <a:endParaRPr lang="en-US" dirty="0" smtClean="0"/>
          </a:p>
          <a:p>
            <a:pPr marL="68580" indent="0">
              <a:buNone/>
            </a:pPr>
            <a:r>
              <a:rPr lang="en-US" dirty="0" smtClean="0"/>
              <a:t>[</a:t>
            </a:r>
            <a:r>
              <a:rPr lang="en-US" dirty="0"/>
              <a:t>topic B] and then [topic C</a:t>
            </a:r>
            <a:r>
              <a:rPr lang="en-US" dirty="0" smtClean="0"/>
              <a: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7031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a:t>
            </a:r>
            <a:r>
              <a:rPr lang="en-US" dirty="0"/>
              <a:t>Setting the </a:t>
            </a:r>
            <a:r>
              <a:rPr lang="en-US" dirty="0" smtClean="0"/>
              <a:t>Agenda (cont.)</a:t>
            </a:r>
            <a:endParaRPr lang="en-US" dirty="0"/>
          </a:p>
        </p:txBody>
      </p:sp>
      <p:sp>
        <p:nvSpPr>
          <p:cNvPr id="3" name="Content Placeholder 2"/>
          <p:cNvSpPr>
            <a:spLocks noGrp="1"/>
          </p:cNvSpPr>
          <p:nvPr>
            <p:ph idx="1"/>
          </p:nvPr>
        </p:nvSpPr>
        <p:spPr/>
        <p:txBody>
          <a:bodyPr>
            <a:normAutofit/>
          </a:bodyPr>
          <a:lstStyle/>
          <a:p>
            <a:pPr marL="68580" indent="0">
              <a:buNone/>
            </a:pPr>
            <a:r>
              <a:rPr lang="en-US" dirty="0"/>
              <a:t>Once the motion has been made, three delegations must speak in favor of the motion, and three other delegations will speak against it. These speeches should alternate between those in favor and those opposed. Once these six speeches have been given, a vote is taken. Setting the agenda requires a simple majority vote.  Please note that not all </a:t>
            </a:r>
            <a:r>
              <a:rPr lang="en-US" dirty="0" smtClean="0"/>
              <a:t>committees will require you to do this.</a:t>
            </a:r>
            <a:endParaRPr lang="en-US" dirty="0"/>
          </a:p>
          <a:p>
            <a:pPr marL="6858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027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a:t>Debate</a:t>
            </a:r>
          </a:p>
        </p:txBody>
      </p:sp>
      <p:sp>
        <p:nvSpPr>
          <p:cNvPr id="3" name="Content Placeholder 2"/>
          <p:cNvSpPr>
            <a:spLocks noGrp="1"/>
          </p:cNvSpPr>
          <p:nvPr>
            <p:ph idx="1"/>
          </p:nvPr>
        </p:nvSpPr>
        <p:spPr/>
        <p:txBody>
          <a:bodyPr/>
          <a:lstStyle/>
          <a:p>
            <a:pPr marL="68580" indent="0">
              <a:buNone/>
            </a:pPr>
            <a:r>
              <a:rPr lang="en-US" dirty="0" smtClean="0"/>
              <a:t>There are two types of debate in a MUN conference: formal and informal. Committees generally begin with formal and progress to informal as the conference continues, though the Chair may choose to go back to formal debate once a few informal sessions have passed.</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6199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 Formal Debate</a:t>
            </a:r>
            <a:endParaRPr lang="en-US" dirty="0"/>
          </a:p>
        </p:txBody>
      </p:sp>
      <p:sp>
        <p:nvSpPr>
          <p:cNvPr id="3" name="Content Placeholder 2"/>
          <p:cNvSpPr>
            <a:spLocks noGrp="1"/>
          </p:cNvSpPr>
          <p:nvPr>
            <p:ph idx="1"/>
          </p:nvPr>
        </p:nvSpPr>
        <p:spPr/>
        <p:txBody>
          <a:bodyPr>
            <a:normAutofit/>
          </a:bodyPr>
          <a:lstStyle/>
          <a:p>
            <a:pPr marL="68580" indent="0">
              <a:buNone/>
            </a:pPr>
            <a:r>
              <a:rPr lang="en-US" dirty="0"/>
              <a:t>Formal debate revolves around a speakers list. The Chair begins by asking all delegates interested in addressing the other members to raise their placards. The Chair then chooses delegates to be placed on the speakers list. A country may only be on the speakers list once, but delegates may add their country to the end of the list after their speech.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9699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3.5) Formal </a:t>
            </a:r>
            <a:r>
              <a:rPr lang="en-US" dirty="0" smtClean="0"/>
              <a:t>Debate (cont.)</a:t>
            </a:r>
            <a:endParaRPr lang="en-US" dirty="0"/>
          </a:p>
        </p:txBody>
      </p:sp>
      <p:sp>
        <p:nvSpPr>
          <p:cNvPr id="3" name="Content Placeholder 2"/>
          <p:cNvSpPr>
            <a:spLocks noGrp="1"/>
          </p:cNvSpPr>
          <p:nvPr>
            <p:ph idx="1"/>
          </p:nvPr>
        </p:nvSpPr>
        <p:spPr>
          <a:xfrm>
            <a:off x="1043492" y="2323652"/>
            <a:ext cx="7033708" cy="4000948"/>
          </a:xfrm>
        </p:spPr>
        <p:txBody>
          <a:bodyPr>
            <a:normAutofit fontScale="85000" lnSpcReduction="10000"/>
          </a:bodyPr>
          <a:lstStyle/>
          <a:p>
            <a:pPr marL="525780" indent="-457200">
              <a:buFont typeface="+mj-lt"/>
              <a:buAutoNum type="arabicPeriod"/>
            </a:pPr>
            <a:r>
              <a:rPr lang="en-US" dirty="0"/>
              <a:t>When the session begins, speeches focus on stating country positions and offering recommendations for action</a:t>
            </a:r>
            <a:r>
              <a:rPr lang="en-US" dirty="0" smtClean="0"/>
              <a:t>.</a:t>
            </a:r>
          </a:p>
          <a:p>
            <a:pPr marL="525780" indent="-457200">
              <a:buFont typeface="+mj-lt"/>
              <a:buAutoNum type="arabicPeriod"/>
            </a:pPr>
            <a:r>
              <a:rPr lang="en-US" dirty="0"/>
              <a:t>After blocs have met, speeches focus on describing bloc positions to the entire body</a:t>
            </a:r>
            <a:r>
              <a:rPr lang="en-US" dirty="0" smtClean="0"/>
              <a:t>.</a:t>
            </a:r>
          </a:p>
          <a:p>
            <a:pPr marL="525780" indent="-457200">
              <a:buFont typeface="+mj-lt"/>
              <a:buAutoNum type="arabicPeriod"/>
            </a:pPr>
            <a:r>
              <a:rPr lang="en-US" dirty="0"/>
              <a:t>Delegates now make statements describing their draft resolutions to the committee. </a:t>
            </a:r>
          </a:p>
          <a:p>
            <a:pPr marL="525780" indent="-457200">
              <a:buFont typeface="+mj-lt"/>
              <a:buAutoNum type="arabicPeriod"/>
            </a:pPr>
            <a:r>
              <a:rPr lang="en-US" dirty="0"/>
              <a:t>Delegates try to garner more support through formal speeches and invite others to offer their </a:t>
            </a:r>
            <a:r>
              <a:rPr lang="en-US" dirty="0" smtClean="0"/>
              <a:t>ideas.</a:t>
            </a:r>
          </a:p>
          <a:p>
            <a:pPr marL="525780" indent="-457200">
              <a:buFont typeface="+mj-lt"/>
              <a:buAutoNum type="arabicPeriod"/>
            </a:pPr>
            <a:r>
              <a:rPr lang="en-US" dirty="0"/>
              <a:t>Delegates make statements supporting or disagreeing with specific draft resolutions. </a:t>
            </a:r>
            <a:endParaRPr lang="en-US" dirty="0" smtClean="0"/>
          </a:p>
          <a:p>
            <a:pPr marL="525780" indent="-457200">
              <a:buFont typeface="+mj-lt"/>
              <a:buAutoNum type="arabicPeriod"/>
            </a:pPr>
            <a:r>
              <a:rPr lang="en-US" dirty="0"/>
              <a:t>Delegates present any amendments they have created.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0464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 Informal Debate</a:t>
            </a:r>
            <a:endParaRPr lang="en-US" dirty="0"/>
          </a:p>
        </p:txBody>
      </p:sp>
      <p:sp>
        <p:nvSpPr>
          <p:cNvPr id="3" name="Content Placeholder 2"/>
          <p:cNvSpPr>
            <a:spLocks noGrp="1"/>
          </p:cNvSpPr>
          <p:nvPr>
            <p:ph idx="1"/>
          </p:nvPr>
        </p:nvSpPr>
        <p:spPr/>
        <p:txBody>
          <a:bodyPr>
            <a:normAutofit/>
          </a:bodyPr>
          <a:lstStyle/>
          <a:p>
            <a:pPr marL="68580" indent="0">
              <a:buNone/>
            </a:pPr>
            <a:r>
              <a:rPr lang="en-US" dirty="0"/>
              <a:t>Informal debate involves discussion outside of the speakers list. During </a:t>
            </a:r>
            <a:r>
              <a:rPr lang="en-US" u="sng" dirty="0"/>
              <a:t>moderated caucuses</a:t>
            </a:r>
            <a:r>
              <a:rPr lang="en-US" dirty="0"/>
              <a:t>, the Chair calls on delegates one-by-one so that each can address the committee in short speeches. During </a:t>
            </a:r>
            <a:r>
              <a:rPr lang="en-US" u="sng" dirty="0" err="1"/>
              <a:t>unmoderated</a:t>
            </a:r>
            <a:r>
              <a:rPr lang="en-US" u="sng" dirty="0"/>
              <a:t> caucuses</a:t>
            </a:r>
            <a:r>
              <a:rPr lang="en-US" dirty="0"/>
              <a:t>, the committee breaks for a temporary recess so that delegates may meet with each other and discuss ideas.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175100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72</TotalTime>
  <Words>832</Words>
  <Application>Microsoft Macintosh PowerPoint</Application>
  <PresentationFormat>On-screen Show (4:3)</PresentationFormat>
  <Paragraphs>37</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Austin</vt:lpstr>
      <vt:lpstr>Flow of Debate (Procedure)</vt:lpstr>
      <vt:lpstr>Model UN Preparation</vt:lpstr>
      <vt:lpstr>1) Roll Call</vt:lpstr>
      <vt:lpstr>2) Setting the Agenda</vt:lpstr>
      <vt:lpstr>2) Setting the Agenda (cont.)</vt:lpstr>
      <vt:lpstr>3) Debate</vt:lpstr>
      <vt:lpstr>3.5) Formal Debate</vt:lpstr>
      <vt:lpstr>3.5) Formal Debate (cont.)</vt:lpstr>
      <vt:lpstr>3.5) Informal Debate</vt:lpstr>
      <vt:lpstr>3.5) Informal Debate (cont.)</vt:lpstr>
      <vt:lpstr>4) Close of Debate</vt:lpstr>
      <vt:lpstr>5) Voting Procedures</vt:lpstr>
      <vt:lpstr>Source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of Debate (Procedure)</dc:title>
  <dc:creator>Angel</dc:creator>
  <cp:lastModifiedBy>Gabriel Yiu</cp:lastModifiedBy>
  <cp:revision>4</cp:revision>
  <dcterms:created xsi:type="dcterms:W3CDTF">2014-10-23T01:49:20Z</dcterms:created>
  <dcterms:modified xsi:type="dcterms:W3CDTF">2014-10-23T02:31:52Z</dcterms:modified>
</cp:coreProperties>
</file>